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6" r:id="rId2"/>
    <p:sldId id="256" r:id="rId3"/>
    <p:sldId id="273" r:id="rId4"/>
    <p:sldId id="257" r:id="rId5"/>
    <p:sldId id="271" r:id="rId6"/>
    <p:sldId id="258" r:id="rId7"/>
    <p:sldId id="259" r:id="rId8"/>
    <p:sldId id="260" r:id="rId9"/>
    <p:sldId id="261" r:id="rId10"/>
    <p:sldId id="275" r:id="rId11"/>
    <p:sldId id="277" r:id="rId12"/>
    <p:sldId id="276" r:id="rId13"/>
    <p:sldId id="262" r:id="rId14"/>
    <p:sldId id="263" r:id="rId15"/>
    <p:sldId id="264" r:id="rId16"/>
    <p:sldId id="265" r:id="rId17"/>
    <p:sldId id="278" r:id="rId18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56" autoAdjust="0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47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0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41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6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s://gamma.ap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78828"/>
            <a:ext cx="13306097" cy="81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86" y="340982"/>
            <a:ext cx="12021897" cy="75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55" y="1120173"/>
            <a:ext cx="10655719" cy="661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022"/>
            <a:ext cx="7106642" cy="53347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642" y="217718"/>
            <a:ext cx="6483620" cy="42754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479" y="4206394"/>
            <a:ext cx="4805714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-7620" y="73807"/>
            <a:ext cx="15000628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0"/>
            <a:ext cx="4836795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24769" y="312301"/>
            <a:ext cx="7581662" cy="19527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126"/>
              </a:lnSpc>
              <a:buNone/>
            </a:pPr>
            <a:r>
              <a:rPr lang="en-US" sz="4101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Identificación de los segmentos de clientes y </a:t>
            </a:r>
            <a:r>
              <a:rPr lang="en-US" sz="4101" b="1" dirty="0" err="1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propuestas</a:t>
            </a:r>
            <a:r>
              <a:rPr lang="en-US" sz="4101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de valor</a:t>
            </a:r>
            <a:endParaRPr lang="en-US" sz="4101" dirty="0"/>
          </a:p>
        </p:txBody>
      </p:sp>
      <p:sp>
        <p:nvSpPr>
          <p:cNvPr id="6" name="Text 3"/>
          <p:cNvSpPr/>
          <p:nvPr/>
        </p:nvSpPr>
        <p:spPr>
          <a:xfrm>
            <a:off x="6724769" y="2735273"/>
            <a:ext cx="7248406" cy="13335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624"/>
              </a:lnSpc>
              <a:buSzPct val="100000"/>
              <a:buFont typeface="+mj-lt"/>
              <a:buAutoNum type="arabicPeriod"/>
            </a:pP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Segmentos clave: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personas migrantes venezolanas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que residen en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Ecuador, Perú y República Dominicana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con necesidades específicas de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integración socioeconómica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oportunidades de desarrollo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en sus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comunidades de acogida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40" dirty="0"/>
          </a:p>
        </p:txBody>
      </p:sp>
      <p:sp>
        <p:nvSpPr>
          <p:cNvPr id="7" name="Text 4"/>
          <p:cNvSpPr/>
          <p:nvPr/>
        </p:nvSpPr>
        <p:spPr>
          <a:xfrm>
            <a:off x="6724769" y="4188607"/>
            <a:ext cx="7248406" cy="13335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624"/>
              </a:lnSpc>
              <a:buSzPct val="100000"/>
              <a:buFont typeface="+mj-lt"/>
              <a:buAutoNum type="arabicPeriod" startAt="2"/>
            </a:pPr>
            <a:r>
              <a:rPr lang="en-US" sz="164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Propuestas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valor: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Soluciones innovadoras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que faciliten la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empleabilidad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emprendimiento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acceso a servicios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esta población migrante, creando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impacto social positivo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en sus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nuevas comunidades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40" dirty="0"/>
          </a:p>
        </p:txBody>
      </p:sp>
      <p:sp>
        <p:nvSpPr>
          <p:cNvPr id="8" name="Text 5"/>
          <p:cNvSpPr/>
          <p:nvPr/>
        </p:nvSpPr>
        <p:spPr>
          <a:xfrm>
            <a:off x="6724769" y="5679872"/>
            <a:ext cx="7248406" cy="13335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624"/>
              </a:lnSpc>
              <a:buSzPct val="100000"/>
              <a:buFont typeface="+mj-lt"/>
              <a:buAutoNum type="arabicPeriod" startAt="3"/>
            </a:pP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Valor añadido: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Conocimiento profundo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las necesidades y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oportunidades específicas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las personas migrantes venezolanas, permitiendo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soluciones a medida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beneficios tangibles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ellas y sus </a:t>
            </a:r>
            <a:r>
              <a:rPr lang="en-US" sz="164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comunidades de acogida</a:t>
            </a:r>
            <a:r>
              <a:rPr lang="en-US" sz="164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4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61" y="277821"/>
            <a:ext cx="3305636" cy="9907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157" y="296479"/>
            <a:ext cx="2658003" cy="97208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102" y="7170964"/>
            <a:ext cx="6650602" cy="105863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067" y="7170964"/>
            <a:ext cx="3764731" cy="93358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99261" y="277821"/>
            <a:ext cx="600839" cy="990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4" name="Text 2"/>
          <p:cNvSpPr/>
          <p:nvPr/>
        </p:nvSpPr>
        <p:spPr>
          <a:xfrm>
            <a:off x="1136286" y="161937"/>
            <a:ext cx="12688821" cy="11037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346"/>
              </a:lnSpc>
              <a:buNone/>
            </a:pPr>
            <a:r>
              <a:rPr lang="en-US" sz="347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Canales de distribución y relaciones con los clientes</a:t>
            </a:r>
            <a:endParaRPr lang="en-US" sz="3477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26" y="2152293"/>
            <a:ext cx="551855" cy="55185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071926" y="2924889"/>
            <a:ext cx="2373273" cy="6898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16"/>
              </a:lnSpc>
              <a:buNone/>
            </a:pPr>
            <a:r>
              <a:rPr lang="en-US" sz="2173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Canales Digitales</a:t>
            </a:r>
            <a:endParaRPr lang="en-US" sz="2173" dirty="0"/>
          </a:p>
        </p:txBody>
      </p:sp>
      <p:sp>
        <p:nvSpPr>
          <p:cNvPr id="7" name="Text 4"/>
          <p:cNvSpPr/>
          <p:nvPr/>
        </p:nvSpPr>
        <p:spPr>
          <a:xfrm>
            <a:off x="2071926" y="3747135"/>
            <a:ext cx="2373273" cy="28251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81"/>
              </a:lnSpc>
              <a:buNone/>
            </a:pPr>
            <a:r>
              <a:rPr lang="en-US" sz="173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Tienda en línea, plataformas de comercio electrónico y redes sociales para llegar a clientes potenciales a través de canales digitales innovadores.</a:t>
            </a:r>
            <a:endParaRPr lang="en-US" sz="1738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311" y="2152293"/>
            <a:ext cx="551855" cy="55185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776311" y="2924889"/>
            <a:ext cx="2373273" cy="10347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16"/>
              </a:lnSpc>
              <a:buNone/>
            </a:pPr>
            <a:r>
              <a:rPr lang="en-US" sz="2173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Redes Comunitarias</a:t>
            </a:r>
            <a:endParaRPr lang="en-US" sz="2173" dirty="0"/>
          </a:p>
        </p:txBody>
      </p:sp>
      <p:sp>
        <p:nvSpPr>
          <p:cNvPr id="10" name="Text 6"/>
          <p:cNvSpPr/>
          <p:nvPr/>
        </p:nvSpPr>
        <p:spPr>
          <a:xfrm>
            <a:off x="4776311" y="4092059"/>
            <a:ext cx="2373273" cy="35313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81"/>
              </a:lnSpc>
              <a:buNone/>
            </a:pPr>
            <a:r>
              <a:rPr lang="en-US" sz="173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Colaboración con organizaciones comunitarias, líderes locales y centros de apoyo a migrantes para establecer relaciones cercanas y comprender las necesidades de los clientes.</a:t>
            </a:r>
            <a:endParaRPr lang="en-US" sz="1738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697" y="2152293"/>
            <a:ext cx="551855" cy="5518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80697" y="2924889"/>
            <a:ext cx="2373273" cy="6898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16"/>
              </a:lnSpc>
              <a:buNone/>
            </a:pPr>
            <a:r>
              <a:rPr lang="en-US" sz="2173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Alianzas Estratégicas</a:t>
            </a:r>
            <a:endParaRPr lang="en-US" sz="2173" dirty="0"/>
          </a:p>
        </p:txBody>
      </p:sp>
      <p:sp>
        <p:nvSpPr>
          <p:cNvPr id="13" name="Text 8"/>
          <p:cNvSpPr/>
          <p:nvPr/>
        </p:nvSpPr>
        <p:spPr>
          <a:xfrm>
            <a:off x="7480697" y="3747135"/>
            <a:ext cx="2373273" cy="31782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81"/>
              </a:lnSpc>
              <a:buNone/>
            </a:pPr>
            <a:r>
              <a:rPr lang="en-US" sz="173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Crear asociaciones con empresas, ONG y entidades gubernamentales para ampliar los canales de distribución y fortalecer las relaciones con los clientes.</a:t>
            </a:r>
            <a:endParaRPr lang="en-US" sz="1738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083" y="2152293"/>
            <a:ext cx="551855" cy="55185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185083" y="2924889"/>
            <a:ext cx="2373273" cy="6898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16"/>
              </a:lnSpc>
              <a:buNone/>
            </a:pPr>
            <a:r>
              <a:rPr lang="en-US" sz="2173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Atención al Cliente</a:t>
            </a:r>
            <a:endParaRPr lang="en-US" sz="2173" dirty="0"/>
          </a:p>
        </p:txBody>
      </p:sp>
      <p:sp>
        <p:nvSpPr>
          <p:cNvPr id="16" name="Text 10"/>
          <p:cNvSpPr/>
          <p:nvPr/>
        </p:nvSpPr>
        <p:spPr>
          <a:xfrm>
            <a:off x="10185083" y="3747135"/>
            <a:ext cx="2373273" cy="31782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81"/>
              </a:lnSpc>
              <a:buNone/>
            </a:pPr>
            <a:r>
              <a:rPr lang="en-US" sz="173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Brindar un excelente servicio al cliente, con comunicación constante y una experiencia personalizada, para fomentar la lealtad y la recomendación boca a boca.</a:t>
            </a:r>
            <a:endParaRPr lang="en-US" sz="1738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75" y="926490"/>
            <a:ext cx="3267965" cy="94310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8518" y="955687"/>
            <a:ext cx="3831533" cy="102089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848" y="904331"/>
            <a:ext cx="3153215" cy="105742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9399" y="904331"/>
            <a:ext cx="3391988" cy="1072252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93975" y="955687"/>
            <a:ext cx="644225" cy="91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5" name="Rectángulo 24"/>
          <p:cNvSpPr/>
          <p:nvPr/>
        </p:nvSpPr>
        <p:spPr>
          <a:xfrm>
            <a:off x="7756624" y="904332"/>
            <a:ext cx="569035" cy="101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4" name="Text 2"/>
          <p:cNvSpPr/>
          <p:nvPr/>
        </p:nvSpPr>
        <p:spPr>
          <a:xfrm>
            <a:off x="2777849" y="131225"/>
            <a:ext cx="7388066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827"/>
              </a:lnSpc>
              <a:buNone/>
            </a:pPr>
            <a:r>
              <a:rPr lang="en-US" sz="3062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Recursos clave, actividades clave y alianzas estratégicas</a:t>
            </a:r>
            <a:endParaRPr lang="en-US" sz="3062" dirty="0"/>
          </a:p>
        </p:txBody>
      </p:sp>
      <p:sp>
        <p:nvSpPr>
          <p:cNvPr id="5" name="Text 3"/>
          <p:cNvSpPr/>
          <p:nvPr/>
        </p:nvSpPr>
        <p:spPr>
          <a:xfrm>
            <a:off x="709615" y="4905119"/>
            <a:ext cx="233303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Recursos clave</a:t>
            </a:r>
            <a:endParaRPr lang="en-US" sz="1837" dirty="0"/>
          </a:p>
        </p:txBody>
      </p:sp>
      <p:sp>
        <p:nvSpPr>
          <p:cNvPr id="6" name="Text 4"/>
          <p:cNvSpPr/>
          <p:nvPr/>
        </p:nvSpPr>
        <p:spPr>
          <a:xfrm>
            <a:off x="716309" y="5397351"/>
            <a:ext cx="3504367" cy="28322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recursos clave para el desarrollo de estos modelos de negocio innovadores incluyen un equipo interdisciplinario con experiencia en emprendimiento, integración de migrantes y conocimiento de las comunidades de acogida. También se requerirán recursos financieros, tecnológicos y de infraestructura para facilitar la puesta en marcha de las iniciativas.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002714" y="4779533"/>
            <a:ext cx="2624971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Actividades clave</a:t>
            </a:r>
            <a:endParaRPr lang="en-US" sz="1837" dirty="0"/>
          </a:p>
        </p:txBody>
      </p:sp>
      <p:sp>
        <p:nvSpPr>
          <p:cNvPr id="8" name="Text 6"/>
          <p:cNvSpPr/>
          <p:nvPr/>
        </p:nvSpPr>
        <p:spPr>
          <a:xfrm>
            <a:off x="5950345" y="5397351"/>
            <a:ext cx="3504367" cy="26598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actividades clave abarcan la investigación de necesidades y oportunidades, el diseño y prototipado de soluciones, la capacitación y acompañamiento a emprendedores migrantes, así como la creación de redes de colaboración y alianzas estratégicas.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1382574" y="4711527"/>
            <a:ext cx="3249573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Alianzas estratégicas</a:t>
            </a:r>
            <a:endParaRPr lang="en-US" sz="1837" dirty="0"/>
          </a:p>
        </p:txBody>
      </p:sp>
      <p:sp>
        <p:nvSpPr>
          <p:cNvPr id="10" name="Text 8"/>
          <p:cNvSpPr/>
          <p:nvPr/>
        </p:nvSpPr>
        <p:spPr>
          <a:xfrm>
            <a:off x="11184382" y="5206909"/>
            <a:ext cx="3504367" cy="25165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lograr un impacto sostenible, se establecerán alianzas con instituciones gubernamentales, organizaciones de la sociedad civil, academia y el sector privado en los países de acogida. Estas alianzas permitirán aprovechar sinergias, recursos y conocimientos en pro de la integración socioeconómica de los migrantes.</a:t>
            </a:r>
            <a:endParaRPr lang="en-US" sz="14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8657" y="231839"/>
            <a:ext cx="2256819" cy="25680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4" y="1429366"/>
            <a:ext cx="3524742" cy="8859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47" y="2471048"/>
            <a:ext cx="1491638" cy="8895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92" y="3496553"/>
            <a:ext cx="1491638" cy="84462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608" y="2498381"/>
            <a:ext cx="1515523" cy="92501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4116" y="3504537"/>
            <a:ext cx="1567015" cy="85693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1026" y="1404366"/>
            <a:ext cx="3267930" cy="102873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517" y="3028717"/>
            <a:ext cx="3920393" cy="7488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759" y="1429366"/>
            <a:ext cx="3774146" cy="106901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8851" y="3003532"/>
            <a:ext cx="4402515" cy="792193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246704" y="1429366"/>
            <a:ext cx="469605" cy="885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6" name="Rectángulo 25"/>
          <p:cNvSpPr/>
          <p:nvPr/>
        </p:nvSpPr>
        <p:spPr>
          <a:xfrm>
            <a:off x="4249070" y="1404366"/>
            <a:ext cx="608801" cy="99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7" name="Rectángulo 26"/>
          <p:cNvSpPr/>
          <p:nvPr/>
        </p:nvSpPr>
        <p:spPr>
          <a:xfrm>
            <a:off x="7866994" y="1432166"/>
            <a:ext cx="505548" cy="103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4" name="Text 2"/>
          <p:cNvSpPr/>
          <p:nvPr/>
        </p:nvSpPr>
        <p:spPr>
          <a:xfrm>
            <a:off x="3174208" y="58032"/>
            <a:ext cx="8615839" cy="17005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463"/>
              </a:lnSpc>
              <a:buNone/>
            </a:pPr>
            <a:r>
              <a:rPr lang="en-US" sz="3571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Estructura de costos e ingresos del modelo de negocio</a:t>
            </a:r>
            <a:endParaRPr lang="en-US" sz="3571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18" y="2561987"/>
            <a:ext cx="1421606" cy="104489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102066" y="3032641"/>
            <a:ext cx="117991" cy="3626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56"/>
              </a:lnSpc>
              <a:buNone/>
            </a:pPr>
            <a:r>
              <a:rPr lang="en-US" sz="1785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1785" dirty="0"/>
          </a:p>
        </p:txBody>
      </p:sp>
      <p:sp>
        <p:nvSpPr>
          <p:cNvPr id="7" name="Text 4"/>
          <p:cNvSpPr/>
          <p:nvPr/>
        </p:nvSpPr>
        <p:spPr>
          <a:xfrm>
            <a:off x="6053257" y="2743319"/>
            <a:ext cx="2673668" cy="2833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32"/>
              </a:lnSpc>
              <a:buNone/>
            </a:pPr>
            <a:r>
              <a:rPr lang="en-US" sz="1785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Gastos operativos</a:t>
            </a:r>
            <a:endParaRPr lang="en-US" sz="1785" dirty="0"/>
          </a:p>
        </p:txBody>
      </p:sp>
      <p:sp>
        <p:nvSpPr>
          <p:cNvPr id="8" name="Text 5"/>
          <p:cNvSpPr/>
          <p:nvPr/>
        </p:nvSpPr>
        <p:spPr>
          <a:xfrm>
            <a:off x="6053257" y="3135511"/>
            <a:ext cx="3914418" cy="2900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85"/>
              </a:lnSpc>
              <a:buNone/>
            </a:pPr>
            <a:r>
              <a:rPr lang="en-US" sz="142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Costos fijos como alquiler, servicios y personal</a:t>
            </a:r>
            <a:endParaRPr lang="en-US" sz="1428" dirty="0"/>
          </a:p>
        </p:txBody>
      </p:sp>
      <p:sp>
        <p:nvSpPr>
          <p:cNvPr id="9" name="Shape 6"/>
          <p:cNvSpPr/>
          <p:nvPr/>
        </p:nvSpPr>
        <p:spPr>
          <a:xfrm>
            <a:off x="5917168" y="3609975"/>
            <a:ext cx="5660708" cy="18098"/>
          </a:xfrm>
          <a:prstGeom prst="roundRect">
            <a:avLst>
              <a:gd name="adj" fmla="val 451012"/>
            </a:avLst>
          </a:prstGeom>
          <a:solidFill>
            <a:srgbClr val="BCDBD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515" y="3652123"/>
            <a:ext cx="2843213" cy="104489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066467" y="3993237"/>
            <a:ext cx="189309" cy="3626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56"/>
              </a:lnSpc>
              <a:buNone/>
            </a:pPr>
            <a:r>
              <a:rPr lang="en-US" sz="1785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1785" dirty="0"/>
          </a:p>
        </p:txBody>
      </p:sp>
      <p:sp>
        <p:nvSpPr>
          <p:cNvPr id="12" name="Text 8"/>
          <p:cNvSpPr/>
          <p:nvPr/>
        </p:nvSpPr>
        <p:spPr>
          <a:xfrm>
            <a:off x="6764060" y="3833455"/>
            <a:ext cx="2267307" cy="2833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32"/>
              </a:lnSpc>
              <a:buNone/>
            </a:pPr>
            <a:r>
              <a:rPr lang="en-US" sz="1785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Inversión inicial</a:t>
            </a:r>
            <a:endParaRPr lang="en-US" sz="1785" dirty="0"/>
          </a:p>
        </p:txBody>
      </p:sp>
      <p:sp>
        <p:nvSpPr>
          <p:cNvPr id="13" name="Text 9"/>
          <p:cNvSpPr/>
          <p:nvPr/>
        </p:nvSpPr>
        <p:spPr>
          <a:xfrm>
            <a:off x="6764060" y="4225647"/>
            <a:ext cx="4434602" cy="2900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85"/>
              </a:lnSpc>
              <a:buNone/>
            </a:pPr>
            <a:r>
              <a:rPr lang="en-US" sz="142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Fondos requeridos para poner en marcha el negocio</a:t>
            </a:r>
            <a:endParaRPr lang="en-US" sz="1428" dirty="0"/>
          </a:p>
        </p:txBody>
      </p:sp>
      <p:sp>
        <p:nvSpPr>
          <p:cNvPr id="14" name="Shape 10"/>
          <p:cNvSpPr/>
          <p:nvPr/>
        </p:nvSpPr>
        <p:spPr>
          <a:xfrm>
            <a:off x="6627971" y="4700111"/>
            <a:ext cx="4949904" cy="18098"/>
          </a:xfrm>
          <a:prstGeom prst="roundRect">
            <a:avLst>
              <a:gd name="adj" fmla="val 451012"/>
            </a:avLst>
          </a:prstGeom>
          <a:solidFill>
            <a:srgbClr val="BCDBD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712" y="4742259"/>
            <a:ext cx="4264819" cy="104489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065990" y="5083373"/>
            <a:ext cx="190262" cy="3626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56"/>
              </a:lnSpc>
              <a:buNone/>
            </a:pPr>
            <a:r>
              <a:rPr lang="en-US" sz="1785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1785" dirty="0"/>
          </a:p>
        </p:txBody>
      </p:sp>
      <p:sp>
        <p:nvSpPr>
          <p:cNvPr id="17" name="Text 12"/>
          <p:cNvSpPr/>
          <p:nvPr/>
        </p:nvSpPr>
        <p:spPr>
          <a:xfrm>
            <a:off x="7474863" y="4923592"/>
            <a:ext cx="2867025" cy="2833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32"/>
              </a:lnSpc>
              <a:buNone/>
            </a:pPr>
            <a:r>
              <a:rPr lang="en-US" sz="1785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Fuentes de ingresos</a:t>
            </a:r>
            <a:endParaRPr lang="en-US" sz="1785" dirty="0"/>
          </a:p>
        </p:txBody>
      </p:sp>
      <p:sp>
        <p:nvSpPr>
          <p:cNvPr id="18" name="Text 13"/>
          <p:cNvSpPr/>
          <p:nvPr/>
        </p:nvSpPr>
        <p:spPr>
          <a:xfrm>
            <a:off x="7474863" y="5315783"/>
            <a:ext cx="3708440" cy="2900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85"/>
              </a:lnSpc>
              <a:buNone/>
            </a:pPr>
            <a:r>
              <a:rPr lang="en-US" sz="142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Ventas, servicios, subvenciones, donaciones</a:t>
            </a:r>
            <a:endParaRPr lang="en-US" sz="1428" dirty="0"/>
          </a:p>
        </p:txBody>
      </p:sp>
      <p:sp>
        <p:nvSpPr>
          <p:cNvPr id="19" name="Text 14"/>
          <p:cNvSpPr/>
          <p:nvPr/>
        </p:nvSpPr>
        <p:spPr>
          <a:xfrm>
            <a:off x="3007281" y="5991106"/>
            <a:ext cx="8615839" cy="17402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85"/>
              </a:lnSpc>
              <a:buNone/>
            </a:pPr>
            <a:r>
              <a:rPr lang="en-US" sz="142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que el modelo de negocio sea sostenible, es crucial entender y gestionar adecuadamente la estructura de costos e ingresos. Esto implica identificar los principales gastos operativos, como alquiler, servicios y personal, así como la inversión inicial necesaria para poner en marcha el proyecto. Asimismo, es fundamental definir las fuentes de ingresos, ya sea a través de ventas, servicios, subvenciones o donaciones, que permitan generar los recursos necesarios para cubrir los costos y lograr la sostenibilidad a largo plazo.</a:t>
            </a:r>
            <a:endParaRPr lang="en-US" sz="1428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994" y="1594442"/>
            <a:ext cx="5725548" cy="85723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46" y="1622885"/>
            <a:ext cx="3576153" cy="828791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33350" y="1622885"/>
            <a:ext cx="857250" cy="828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492" y="1515736"/>
            <a:ext cx="3496163" cy="9431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10498906" y="1497125"/>
            <a:ext cx="481745" cy="909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491" y="2620341"/>
            <a:ext cx="3496163" cy="6502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630399" cy="81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4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29379" y="2966663"/>
            <a:ext cx="7477601" cy="19164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7545"/>
              </a:lnSpc>
              <a:buNone/>
            </a:pPr>
            <a:r>
              <a:rPr lang="en-US" sz="6036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Introducción al modelo Canvas</a:t>
            </a:r>
            <a:endParaRPr lang="en-US" sz="6036" dirty="0"/>
          </a:p>
        </p:txBody>
      </p:sp>
      <p:sp>
        <p:nvSpPr>
          <p:cNvPr id="6" name="Text 3"/>
          <p:cNvSpPr/>
          <p:nvPr/>
        </p:nvSpPr>
        <p:spPr>
          <a:xfrm>
            <a:off x="833199" y="4968142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modelo Canvas es una herramienta poderosa para desarrollar y validar ideas de negocios innovadoras. Permite a los emprendedores visualizar de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manera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concisa</a:t>
            </a:r>
            <a:r>
              <a:rPr lang="en-US" sz="175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detallada</a:t>
            </a:r>
            <a:r>
              <a:rPr lang="en-US" sz="175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 estructurada los elementos clave de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modelo</a:t>
            </a:r>
            <a:r>
              <a:rPr lang="en-US" sz="175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negocio </a:t>
            </a:r>
            <a:r>
              <a:rPr lang="en-US" sz="175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innovador</a:t>
            </a:r>
            <a:r>
              <a:rPr lang="en-US" sz="175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833199" y="5897642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57" y="6842382"/>
            <a:ext cx="340162" cy="34016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33199" y="6793686"/>
            <a:ext cx="2754868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by </a:t>
            </a:r>
            <a:r>
              <a:rPr lang="en-US" sz="14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Maria </a:t>
            </a:r>
            <a:r>
              <a:rPr lang="en-US" sz="14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Carlina</a:t>
            </a:r>
            <a:r>
              <a:rPr lang="en-US" sz="14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B. Presser</a:t>
            </a:r>
            <a:endParaRPr lang="en-US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280" y="576410"/>
            <a:ext cx="6173061" cy="1857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8020" cy="82296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33199" y="5897642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7" y="2852588"/>
            <a:ext cx="13353392" cy="5377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87" y="0"/>
            <a:ext cx="13353392" cy="28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3767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0"/>
            <a:ext cx="3657600" cy="8233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457462" y="586502"/>
            <a:ext cx="9373076" cy="199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249"/>
              </a:lnSpc>
              <a:buNone/>
            </a:pPr>
            <a:r>
              <a:rPr lang="en-US" sz="4199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Definición de ideas innovadoras y nuevos modelos de negocio</a:t>
            </a:r>
            <a:endParaRPr lang="en-US" sz="4199" dirty="0"/>
          </a:p>
        </p:txBody>
      </p:sp>
      <p:sp>
        <p:nvSpPr>
          <p:cNvPr id="6" name="Shape 3"/>
          <p:cNvSpPr/>
          <p:nvPr/>
        </p:nvSpPr>
        <p:spPr>
          <a:xfrm>
            <a:off x="4256739" y="2194672"/>
            <a:ext cx="4579977" cy="2942630"/>
          </a:xfrm>
          <a:prstGeom prst="roundRect">
            <a:avLst>
              <a:gd name="adj" fmla="val 326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377603" y="2243572"/>
            <a:ext cx="4138255" cy="666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Modelos de Negocio Innovadores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4369948" y="3130707"/>
            <a:ext cx="4138255" cy="1706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r>
              <a:rPr lang="en-US" sz="168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Ideas de negocios que ofrecen soluciones creativas y únicas a las necesidades de grupos específicos, como migrantes venezolanos en Ecuador, Perú y República Dominicana.</a:t>
            </a:r>
            <a:endParaRPr lang="en-US" sz="1680" dirty="0"/>
          </a:p>
        </p:txBody>
      </p:sp>
      <p:sp>
        <p:nvSpPr>
          <p:cNvPr id="9" name="Shape 6"/>
          <p:cNvSpPr/>
          <p:nvPr/>
        </p:nvSpPr>
        <p:spPr>
          <a:xfrm>
            <a:off x="9097229" y="2203966"/>
            <a:ext cx="4579977" cy="2942630"/>
          </a:xfrm>
          <a:prstGeom prst="roundRect">
            <a:avLst>
              <a:gd name="adj" fmla="val 326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323340" y="2243572"/>
            <a:ext cx="4138255" cy="666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Enfoque en Impacto Social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9323340" y="3021708"/>
            <a:ext cx="4138255" cy="1365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r>
              <a:rPr lang="en-US" sz="168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Modelos de negocio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escalables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rentables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 </a:t>
            </a:r>
            <a:r>
              <a:rPr lang="en-US" sz="168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propósito social, diseñados para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generar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impacto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social con </a:t>
            </a:r>
            <a:r>
              <a:rPr lang="en-US" sz="168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beneficios tangibles y mejorar la calidad de vida de las comunidades de acogida.</a:t>
            </a:r>
            <a:endParaRPr lang="en-US" sz="1680" dirty="0"/>
          </a:p>
        </p:txBody>
      </p:sp>
      <p:sp>
        <p:nvSpPr>
          <p:cNvPr id="12" name="Shape 9"/>
          <p:cNvSpPr/>
          <p:nvPr/>
        </p:nvSpPr>
        <p:spPr>
          <a:xfrm>
            <a:off x="4256501" y="5307988"/>
            <a:ext cx="9373076" cy="2893555"/>
          </a:xfrm>
          <a:prstGeom prst="roundRect">
            <a:avLst>
              <a:gd name="adj" fmla="val 605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304130" y="5259196"/>
            <a:ext cx="4732973" cy="33313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Sostenibilidad a Largo Plazo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4377603" y="5659395"/>
            <a:ext cx="8931354" cy="6827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2687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Modelos de negocio que combinan rentabilidad económica con responsabilidad social, creando un impacto duradero y beneficioso para todos los </a:t>
            </a:r>
            <a:r>
              <a:rPr lang="en-US" sz="160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involucrados,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/>
                <a:cs typeface="Open Sans" pitchFamily="34" charset="-120"/>
              </a:rPr>
              <a:t>a</a:t>
            </a:r>
            <a:r>
              <a:rPr lang="es-PY" sz="1600" dirty="0" smtClean="0">
                <a:solidFill>
                  <a:schemeClr val="accent1">
                    <a:lumMod val="50000"/>
                  </a:schemeClr>
                </a:solidFill>
                <a:ea typeface="Open Sans"/>
              </a:rPr>
              <a:t> </a:t>
            </a:r>
            <a:r>
              <a:rPr lang="es-PY" sz="1680" dirty="0">
                <a:solidFill>
                  <a:schemeClr val="accent1">
                    <a:lumMod val="50000"/>
                  </a:schemeClr>
                </a:solidFill>
                <a:ea typeface="Open Sans"/>
              </a:rPr>
              <a:t>través de la producción, promoción y comercialización </a:t>
            </a:r>
            <a:r>
              <a:rPr lang="es-PY" sz="1680" dirty="0" smtClean="0">
                <a:solidFill>
                  <a:schemeClr val="accent1">
                    <a:lumMod val="50000"/>
                  </a:schemeClr>
                </a:solidFill>
                <a:ea typeface="Open Sans"/>
              </a:rPr>
              <a:t>de bienes</a:t>
            </a:r>
            <a:r>
              <a:rPr lang="es-PY" sz="1680" dirty="0">
                <a:solidFill>
                  <a:schemeClr val="accent1">
                    <a:lumMod val="50000"/>
                  </a:schemeClr>
                </a:solidFill>
                <a:ea typeface="Open Sans"/>
              </a:rPr>
              <a:t>, servicios y/o actividades productivas basadas en </a:t>
            </a:r>
            <a:r>
              <a:rPr lang="es-PY" sz="1680" dirty="0" smtClean="0">
                <a:solidFill>
                  <a:schemeClr val="accent1">
                    <a:lumMod val="50000"/>
                  </a:schemeClr>
                </a:solidFill>
                <a:ea typeface="Open Sans"/>
              </a:rPr>
              <a:t>la generación </a:t>
            </a:r>
            <a:r>
              <a:rPr lang="es-PY" sz="1680" dirty="0">
                <a:solidFill>
                  <a:schemeClr val="accent1">
                    <a:lumMod val="50000"/>
                  </a:schemeClr>
                </a:solidFill>
                <a:ea typeface="Open Sans"/>
              </a:rPr>
              <a:t>y transferencia del conocimiento, los </a:t>
            </a:r>
            <a:r>
              <a:rPr lang="es-PY" sz="1680" dirty="0" smtClean="0">
                <a:solidFill>
                  <a:schemeClr val="accent1">
                    <a:lumMod val="50000"/>
                  </a:schemeClr>
                </a:solidFill>
                <a:ea typeface="Open Sans"/>
              </a:rPr>
              <a:t>negocios digitales</a:t>
            </a:r>
            <a:r>
              <a:rPr lang="es-PY" sz="1680" dirty="0">
                <a:solidFill>
                  <a:schemeClr val="accent1">
                    <a:lumMod val="50000"/>
                  </a:schemeClr>
                </a:solidFill>
                <a:ea typeface="Open Sans"/>
              </a:rPr>
              <a:t>, artesanías/accesorios, gastronomía, el diseño creativo</a:t>
            </a:r>
            <a:r>
              <a:rPr lang="es-PY" sz="1680" dirty="0" smtClean="0">
                <a:solidFill>
                  <a:schemeClr val="accent1">
                    <a:lumMod val="50000"/>
                  </a:schemeClr>
                </a:solidFill>
                <a:ea typeface="Open Sans"/>
              </a:rPr>
              <a:t>, contenidos </a:t>
            </a:r>
            <a:r>
              <a:rPr lang="es-PY" sz="1680" dirty="0">
                <a:solidFill>
                  <a:schemeClr val="accent1">
                    <a:lumMod val="50000"/>
                  </a:schemeClr>
                </a:solidFill>
                <a:ea typeface="Open Sans"/>
              </a:rPr>
              <a:t>multimedia, el intercambio cultural, entre otras</a:t>
            </a:r>
          </a:p>
          <a:p>
            <a:pPr algn="just">
              <a:lnSpc>
                <a:spcPts val="2687"/>
              </a:lnSpc>
            </a:pPr>
            <a:r>
              <a:rPr lang="es-PY" sz="1680" dirty="0">
                <a:solidFill>
                  <a:schemeClr val="accent1">
                    <a:lumMod val="50000"/>
                  </a:schemeClr>
                </a:solidFill>
                <a:ea typeface="Open Sans"/>
              </a:rPr>
              <a:t>actividades económicas enmarcadas en las industrias culturales </a:t>
            </a:r>
            <a:r>
              <a:rPr lang="es-PY" sz="1680" dirty="0" smtClean="0">
                <a:solidFill>
                  <a:schemeClr val="accent1">
                    <a:lumMod val="50000"/>
                  </a:schemeClr>
                </a:solidFill>
                <a:ea typeface="Open Sans"/>
              </a:rPr>
              <a:t>y creativas</a:t>
            </a:r>
            <a:r>
              <a:rPr lang="es-PY" sz="1680" dirty="0">
                <a:solidFill>
                  <a:schemeClr val="accent1">
                    <a:lumMod val="50000"/>
                  </a:schemeClr>
                </a:solidFill>
                <a:ea typeface="Open Sans"/>
              </a:rPr>
              <a:t>, y que promuevan la integración socioeconómica.</a:t>
            </a:r>
            <a:endParaRPr lang="en-US" sz="1680" dirty="0">
              <a:solidFill>
                <a:schemeClr val="accent1">
                  <a:lumMod val="50000"/>
                </a:schemeClr>
              </a:solidFill>
              <a:ea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3767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0"/>
            <a:ext cx="3657600" cy="8233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457462" y="586502"/>
            <a:ext cx="9373076" cy="199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249"/>
              </a:lnSpc>
              <a:buNone/>
            </a:pPr>
            <a:r>
              <a:rPr lang="en-US" sz="4199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Definición de ideas innovadoras y nuevos modelos de negocio</a:t>
            </a:r>
            <a:endParaRPr lang="en-US" sz="4199" dirty="0"/>
          </a:p>
        </p:txBody>
      </p:sp>
      <p:sp>
        <p:nvSpPr>
          <p:cNvPr id="6" name="Shape 3"/>
          <p:cNvSpPr/>
          <p:nvPr/>
        </p:nvSpPr>
        <p:spPr>
          <a:xfrm>
            <a:off x="4256739" y="3381996"/>
            <a:ext cx="4579977" cy="2942630"/>
          </a:xfrm>
          <a:prstGeom prst="roundRect">
            <a:avLst>
              <a:gd name="adj" fmla="val 326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477599" y="3650950"/>
            <a:ext cx="4138255" cy="666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b="1" dirty="0" err="1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Enfoques</a:t>
            </a:r>
            <a:r>
              <a:rPr lang="en-US" sz="2100" b="1" dirty="0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2100" b="1" dirty="0" err="1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en</a:t>
            </a:r>
            <a:r>
              <a:rPr lang="en-US" sz="2100" b="1" dirty="0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2100" b="1" dirty="0" err="1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necesidades</a:t>
            </a:r>
            <a:r>
              <a:rPr lang="en-US" sz="2100" b="1" dirty="0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2100" b="1" dirty="0" err="1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reales</a:t>
            </a:r>
            <a:endParaRPr lang="en-US" sz="2100" b="1" dirty="0" smtClean="0">
              <a:solidFill>
                <a:srgbClr val="333F70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>
              <a:lnSpc>
                <a:spcPts val="2624"/>
              </a:lnSpc>
              <a:buNone/>
            </a:pPr>
            <a:endParaRPr lang="en-US" sz="2100" b="1" dirty="0">
              <a:solidFill>
                <a:srgbClr val="333F70"/>
              </a:solidFill>
              <a:latin typeface="Unbounded" pitchFamily="34" charset="0"/>
              <a:ea typeface="Unbounded" pitchFamily="34" charset="-122"/>
            </a:endParaRPr>
          </a:p>
          <a:p>
            <a:pPr marL="0" indent="0">
              <a:lnSpc>
                <a:spcPts val="2624"/>
              </a:lnSpc>
              <a:buNone/>
            </a:pP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Propuestas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que se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basen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en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un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profundo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entendimiento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de las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necesidades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y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oportunidades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de las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poblaciones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migrantes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y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sus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comunidades</a:t>
            </a:r>
            <a:r>
              <a:rPr lang="en-US" sz="1600" dirty="0" smtClean="0">
                <a:solidFill>
                  <a:srgbClr val="333F70"/>
                </a:solidFill>
                <a:latin typeface="Open Sans"/>
                <a:ea typeface="Open Sans"/>
              </a:rPr>
              <a:t> de </a:t>
            </a:r>
            <a:r>
              <a:rPr lang="en-US" sz="1600" dirty="0" err="1" smtClean="0">
                <a:solidFill>
                  <a:srgbClr val="333F70"/>
                </a:solidFill>
                <a:latin typeface="Open Sans"/>
                <a:ea typeface="Open Sans"/>
              </a:rPr>
              <a:t>acogidas</a:t>
            </a:r>
            <a:endParaRPr lang="en-US" sz="1600" dirty="0">
              <a:latin typeface="Open Sans"/>
              <a:ea typeface="Open Sans"/>
            </a:endParaRPr>
          </a:p>
        </p:txBody>
      </p:sp>
      <p:sp>
        <p:nvSpPr>
          <p:cNvPr id="8" name="Text 5"/>
          <p:cNvSpPr/>
          <p:nvPr/>
        </p:nvSpPr>
        <p:spPr>
          <a:xfrm>
            <a:off x="4369948" y="3130707"/>
            <a:ext cx="4138255" cy="17067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endParaRPr lang="en-US" sz="1680" dirty="0"/>
          </a:p>
        </p:txBody>
      </p:sp>
      <p:sp>
        <p:nvSpPr>
          <p:cNvPr id="9" name="Shape 6"/>
          <p:cNvSpPr/>
          <p:nvPr/>
        </p:nvSpPr>
        <p:spPr>
          <a:xfrm>
            <a:off x="9250561" y="3381996"/>
            <a:ext cx="4579977" cy="2942630"/>
          </a:xfrm>
          <a:prstGeom prst="roundRect">
            <a:avLst>
              <a:gd name="adj" fmla="val 326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556684" y="3839603"/>
            <a:ext cx="4138255" cy="666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b="1" dirty="0" err="1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Colaboración</a:t>
            </a:r>
            <a:r>
              <a:rPr lang="en-US" sz="2100" b="1" dirty="0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2100" b="1" dirty="0" err="1" smtClean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intersectorial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9692283" y="4570719"/>
            <a:ext cx="4138255" cy="1365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r>
              <a:rPr lang="en-US" sz="168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Modelos de negocio 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fomenten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la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colaboracion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entre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diferentes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actors,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como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el sector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público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privado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 la </a:t>
            </a:r>
            <a:r>
              <a:rPr lang="en-US" sz="168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sociedad</a:t>
            </a:r>
            <a:r>
              <a:rPr lang="en-US" sz="168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civil </a:t>
            </a:r>
            <a:endParaRPr lang="en-US" sz="168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" y="0"/>
            <a:ext cx="393584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968335"/>
            <a:ext cx="7477601" cy="34718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Importancia de la integración socioeconómica de personas migrantes venezolanas</a:t>
            </a:r>
            <a:endParaRPr lang="en-US" sz="4374" dirty="0"/>
          </a:p>
        </p:txBody>
      </p:sp>
      <p:sp>
        <p:nvSpPr>
          <p:cNvPr id="6" name="Text 3"/>
          <p:cNvSpPr/>
          <p:nvPr/>
        </p:nvSpPr>
        <p:spPr>
          <a:xfrm>
            <a:off x="833199" y="4773454"/>
            <a:ext cx="7477601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integración socioeconómica de las personas migrantes venezolanas que residen en Ecuador, Perú y República Dominicana es crucial para promover su bienestar y contribuir al desarrollo de las comunidades de acogida. Esta integración les permite acceder a oportunidades laborales, educativas y de servicios, fomentando su autosuficiencia e inclusión. Además, su participación activa en la economía local puede aportar innovación y diversidad, beneficiando a todos.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343" y="0"/>
            <a:ext cx="5646057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1981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19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247073" y="471011"/>
            <a:ext cx="8136136" cy="16059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215"/>
              </a:lnSpc>
              <a:buNone/>
            </a:pPr>
            <a:r>
              <a:rPr lang="en-US" sz="3372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Contexto de la migración venezolana en Ecuador, Perú y República Dominicana</a:t>
            </a:r>
            <a:endParaRPr lang="en-US" sz="3372" dirty="0"/>
          </a:p>
        </p:txBody>
      </p:sp>
      <p:sp>
        <p:nvSpPr>
          <p:cNvPr id="7" name="Shape 4"/>
          <p:cNvSpPr/>
          <p:nvPr/>
        </p:nvSpPr>
        <p:spPr>
          <a:xfrm>
            <a:off x="7298055" y="2333744"/>
            <a:ext cx="34171" cy="5427226"/>
          </a:xfrm>
          <a:prstGeom prst="roundRect">
            <a:avLst>
              <a:gd name="adj" fmla="val 225571"/>
            </a:avLst>
          </a:prstGeom>
          <a:solidFill>
            <a:srgbClr val="BCDBD4"/>
          </a:solidFill>
          <a:ln/>
        </p:spPr>
      </p:sp>
      <p:sp>
        <p:nvSpPr>
          <p:cNvPr id="8" name="Shape 5"/>
          <p:cNvSpPr/>
          <p:nvPr/>
        </p:nvSpPr>
        <p:spPr>
          <a:xfrm>
            <a:off x="6522958" y="2643009"/>
            <a:ext cx="599480" cy="34171"/>
          </a:xfrm>
          <a:prstGeom prst="roundRect">
            <a:avLst>
              <a:gd name="adj" fmla="val 225571"/>
            </a:avLst>
          </a:prstGeom>
          <a:solidFill>
            <a:srgbClr val="BCDBD4"/>
          </a:solidFill>
          <a:ln/>
        </p:spPr>
      </p:sp>
      <p:sp>
        <p:nvSpPr>
          <p:cNvPr id="9" name="Shape 6"/>
          <p:cNvSpPr/>
          <p:nvPr/>
        </p:nvSpPr>
        <p:spPr>
          <a:xfrm>
            <a:off x="7122438" y="2467570"/>
            <a:ext cx="385286" cy="385286"/>
          </a:xfrm>
          <a:prstGeom prst="roundRect">
            <a:avLst>
              <a:gd name="adj" fmla="val 2000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248287" y="2499598"/>
            <a:ext cx="133588" cy="3211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29"/>
              </a:lnSpc>
              <a:buNone/>
            </a:pPr>
            <a:r>
              <a:rPr lang="en-US" sz="2023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023" dirty="0"/>
          </a:p>
        </p:txBody>
      </p:sp>
      <p:sp>
        <p:nvSpPr>
          <p:cNvPr id="11" name="Text 8"/>
          <p:cNvSpPr/>
          <p:nvPr/>
        </p:nvSpPr>
        <p:spPr>
          <a:xfrm>
            <a:off x="4231958" y="2504956"/>
            <a:ext cx="2141101" cy="26753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107"/>
              </a:lnSpc>
              <a:buNone/>
            </a:pPr>
            <a:r>
              <a:rPr lang="en-US" sz="1686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Éxodo Masivo</a:t>
            </a:r>
            <a:endParaRPr lang="en-US" sz="1686" dirty="0"/>
          </a:p>
        </p:txBody>
      </p:sp>
      <p:sp>
        <p:nvSpPr>
          <p:cNvPr id="12" name="Text 9"/>
          <p:cNvSpPr/>
          <p:nvPr/>
        </p:nvSpPr>
        <p:spPr>
          <a:xfrm>
            <a:off x="3247073" y="2875240"/>
            <a:ext cx="3125986" cy="19185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158"/>
              </a:lnSpc>
              <a:buNone/>
            </a:pPr>
            <a:r>
              <a:rPr lang="en-US" sz="1349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crisis política, económica y social en Venezuela ha provocado una de las mayores migraciones de la historia contemporánea, con millones de venezolanos buscando refugio en países vecinos como Ecuador, Perú y República Dominicana.</a:t>
            </a:r>
            <a:endParaRPr lang="en-US" sz="1349" dirty="0"/>
          </a:p>
        </p:txBody>
      </p:sp>
      <p:sp>
        <p:nvSpPr>
          <p:cNvPr id="13" name="Shape 10"/>
          <p:cNvSpPr/>
          <p:nvPr/>
        </p:nvSpPr>
        <p:spPr>
          <a:xfrm>
            <a:off x="7507724" y="3499306"/>
            <a:ext cx="599480" cy="34171"/>
          </a:xfrm>
          <a:prstGeom prst="roundRect">
            <a:avLst>
              <a:gd name="adj" fmla="val 225571"/>
            </a:avLst>
          </a:prstGeom>
          <a:solidFill>
            <a:srgbClr val="BCDBD4"/>
          </a:solidFill>
          <a:ln/>
        </p:spPr>
      </p:sp>
      <p:sp>
        <p:nvSpPr>
          <p:cNvPr id="14" name="Shape 11"/>
          <p:cNvSpPr/>
          <p:nvPr/>
        </p:nvSpPr>
        <p:spPr>
          <a:xfrm>
            <a:off x="7122438" y="3323868"/>
            <a:ext cx="385286" cy="385286"/>
          </a:xfrm>
          <a:prstGeom prst="roundRect">
            <a:avLst>
              <a:gd name="adj" fmla="val 2000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207806" y="3355896"/>
            <a:ext cx="214551" cy="3211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29"/>
              </a:lnSpc>
              <a:buNone/>
            </a:pPr>
            <a:r>
              <a:rPr lang="en-US" sz="2023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023" dirty="0"/>
          </a:p>
        </p:txBody>
      </p:sp>
      <p:sp>
        <p:nvSpPr>
          <p:cNvPr id="16" name="Text 13"/>
          <p:cNvSpPr/>
          <p:nvPr/>
        </p:nvSpPr>
        <p:spPr>
          <a:xfrm>
            <a:off x="8257103" y="3361253"/>
            <a:ext cx="3118604" cy="26753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07"/>
              </a:lnSpc>
              <a:buNone/>
            </a:pPr>
            <a:r>
              <a:rPr lang="en-US" sz="1686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Integración Desafiante</a:t>
            </a:r>
            <a:endParaRPr lang="en-US" sz="1686" dirty="0"/>
          </a:p>
        </p:txBody>
      </p:sp>
      <p:sp>
        <p:nvSpPr>
          <p:cNvPr id="17" name="Text 14"/>
          <p:cNvSpPr/>
          <p:nvPr/>
        </p:nvSpPr>
        <p:spPr>
          <a:xfrm>
            <a:off x="8257103" y="3731538"/>
            <a:ext cx="3126105" cy="16444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158"/>
              </a:lnSpc>
              <a:buNone/>
            </a:pPr>
            <a:r>
              <a:rPr lang="en-US" sz="1349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países de acogida se han enfrentado a retos significativos para integrar a esta población migrante, que a menudo carece de recursos y enfrenta barreras lingüísticas y culturales.</a:t>
            </a:r>
            <a:endParaRPr lang="en-US" sz="1349" dirty="0"/>
          </a:p>
        </p:txBody>
      </p:sp>
      <p:sp>
        <p:nvSpPr>
          <p:cNvPr id="18" name="Shape 15"/>
          <p:cNvSpPr/>
          <p:nvPr/>
        </p:nvSpPr>
        <p:spPr>
          <a:xfrm>
            <a:off x="6522958" y="5445502"/>
            <a:ext cx="599480" cy="34171"/>
          </a:xfrm>
          <a:prstGeom prst="roundRect">
            <a:avLst>
              <a:gd name="adj" fmla="val 225571"/>
            </a:avLst>
          </a:prstGeom>
          <a:solidFill>
            <a:srgbClr val="BCDBD4"/>
          </a:solidFill>
          <a:ln/>
        </p:spPr>
      </p:sp>
      <p:sp>
        <p:nvSpPr>
          <p:cNvPr id="19" name="Shape 16"/>
          <p:cNvSpPr/>
          <p:nvPr/>
        </p:nvSpPr>
        <p:spPr>
          <a:xfrm>
            <a:off x="7122438" y="5270063"/>
            <a:ext cx="385286" cy="385286"/>
          </a:xfrm>
          <a:prstGeom prst="roundRect">
            <a:avLst>
              <a:gd name="adj" fmla="val 2000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7207329" y="5302091"/>
            <a:ext cx="215503" cy="3211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29"/>
              </a:lnSpc>
              <a:buNone/>
            </a:pPr>
            <a:r>
              <a:rPr lang="en-US" sz="2023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023" dirty="0"/>
          </a:p>
        </p:txBody>
      </p:sp>
      <p:sp>
        <p:nvSpPr>
          <p:cNvPr id="21" name="Text 18"/>
          <p:cNvSpPr/>
          <p:nvPr/>
        </p:nvSpPr>
        <p:spPr>
          <a:xfrm>
            <a:off x="3247073" y="5307449"/>
            <a:ext cx="3125986" cy="5350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107"/>
              </a:lnSpc>
              <a:buNone/>
            </a:pPr>
            <a:r>
              <a:rPr lang="en-US" sz="1686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Oportunidades Emergentes</a:t>
            </a:r>
            <a:endParaRPr lang="en-US" sz="1686" dirty="0"/>
          </a:p>
        </p:txBody>
      </p:sp>
      <p:sp>
        <p:nvSpPr>
          <p:cNvPr id="22" name="Text 19"/>
          <p:cNvSpPr/>
          <p:nvPr/>
        </p:nvSpPr>
        <p:spPr>
          <a:xfrm>
            <a:off x="3247073" y="5945267"/>
            <a:ext cx="3125986" cy="16444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158"/>
              </a:lnSpc>
              <a:buNone/>
            </a:pPr>
            <a:r>
              <a:rPr lang="en-US" sz="1349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pesar de los desafíos, también existen oportunidades para que las comunidades de acogida y los migrantes venezolanos se beneficien mutuamente a través de la innovación y el emprendimiento.</a:t>
            </a:r>
            <a:endParaRPr lang="en-US" sz="134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-203200" y="-5296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6407" y="734735"/>
            <a:ext cx="7591187" cy="32355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095"/>
              </a:lnSpc>
              <a:buNone/>
            </a:pPr>
            <a:r>
              <a:rPr lang="en-US" sz="4076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Análisis de las necesidades y oportunidades de las comunidades de acogida</a:t>
            </a:r>
            <a:endParaRPr lang="en-US" sz="4076" dirty="0"/>
          </a:p>
        </p:txBody>
      </p:sp>
      <p:sp>
        <p:nvSpPr>
          <p:cNvPr id="6" name="Text 3"/>
          <p:cNvSpPr/>
          <p:nvPr/>
        </p:nvSpPr>
        <p:spPr>
          <a:xfrm>
            <a:off x="565587" y="3413879"/>
            <a:ext cx="7591187" cy="16561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09"/>
              </a:lnSpc>
              <a:buNone/>
            </a:pPr>
            <a:r>
              <a:rPr lang="en-US" sz="163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comunidades que acogen a los migrantes venezolanos en Ecuador, Perú y República Dominicana enfrentan desafíos específicos en términos de integración socioeconómica. Existen necesidades clave como la creación de oportunidades laborales, el acceso a servicios básicos y la promoción de la cohesión social.</a:t>
            </a:r>
            <a:endParaRPr lang="en-US" sz="1630" dirty="0"/>
          </a:p>
        </p:txBody>
      </p:sp>
      <p:sp>
        <p:nvSpPr>
          <p:cNvPr id="7" name="Text 4"/>
          <p:cNvSpPr/>
          <p:nvPr/>
        </p:nvSpPr>
        <p:spPr>
          <a:xfrm>
            <a:off x="565587" y="5434817"/>
            <a:ext cx="7591187" cy="13249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09"/>
              </a:lnSpc>
              <a:buNone/>
            </a:pPr>
            <a:r>
              <a:rPr lang="en-US" sz="163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 embargo, también se presentan oportunidades para desarrollar modelos de negocio innovadores que aprovechen las capacidades y el emprendimiento de las personas migrantes, fomentando así su integración y generando un impacto positivo en las comunidades de acogida.</a:t>
            </a:r>
            <a:endParaRPr lang="en-US" sz="1630" dirty="0"/>
          </a:p>
        </p:txBody>
      </p:sp>
      <p:pic>
        <p:nvPicPr>
          <p:cNvPr id="8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4" name="Text 2"/>
          <p:cNvSpPr/>
          <p:nvPr/>
        </p:nvSpPr>
        <p:spPr>
          <a:xfrm>
            <a:off x="3340775" y="460415"/>
            <a:ext cx="7948851" cy="10458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118"/>
              </a:lnSpc>
              <a:buNone/>
            </a:pPr>
            <a:r>
              <a:rPr lang="en-US" sz="3294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Desarrollo del modelo Canvas para ideas innovadoras</a:t>
            </a:r>
            <a:endParaRPr lang="en-US" sz="3294" dirty="0"/>
          </a:p>
        </p:txBody>
      </p:sp>
      <p:sp>
        <p:nvSpPr>
          <p:cNvPr id="5" name="Text 3"/>
          <p:cNvSpPr/>
          <p:nvPr/>
        </p:nvSpPr>
        <p:spPr>
          <a:xfrm>
            <a:off x="417492" y="1904138"/>
            <a:ext cx="1681043" cy="2614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59"/>
              </a:lnSpc>
              <a:buNone/>
            </a:pPr>
            <a:r>
              <a:rPr lang="en-US" sz="164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Propósito</a:t>
            </a:r>
            <a:endParaRPr lang="en-US" sz="1647" dirty="0"/>
          </a:p>
        </p:txBody>
      </p:sp>
      <p:sp>
        <p:nvSpPr>
          <p:cNvPr id="6" name="Text 4"/>
          <p:cNvSpPr/>
          <p:nvPr/>
        </p:nvSpPr>
        <p:spPr>
          <a:xfrm>
            <a:off x="331054" y="2185987"/>
            <a:ext cx="1681043" cy="32132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08"/>
              </a:lnSpc>
              <a:buNone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modelo Canvas es una herramienta visual que permite desarrollar y analizar ideas innovadoras de negocio de manera estructurada. Facilita la identificación de los elementos clave para que una propuesta de valor tenga éxito.</a:t>
            </a:r>
            <a:endParaRPr lang="en-US" sz="1318" dirty="0"/>
          </a:p>
        </p:txBody>
      </p:sp>
      <p:sp>
        <p:nvSpPr>
          <p:cNvPr id="7" name="Text 5"/>
          <p:cNvSpPr/>
          <p:nvPr/>
        </p:nvSpPr>
        <p:spPr>
          <a:xfrm>
            <a:off x="3092202" y="1883750"/>
            <a:ext cx="1681043" cy="5229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59"/>
              </a:lnSpc>
              <a:buNone/>
            </a:pPr>
            <a:r>
              <a:rPr lang="en-US" sz="164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Enfoques Clave</a:t>
            </a:r>
            <a:endParaRPr lang="en-US" sz="1647" dirty="0"/>
          </a:p>
        </p:txBody>
      </p:sp>
      <p:sp>
        <p:nvSpPr>
          <p:cNvPr id="8" name="Text 6"/>
          <p:cNvSpPr/>
          <p:nvPr/>
        </p:nvSpPr>
        <p:spPr>
          <a:xfrm>
            <a:off x="2802850" y="2546011"/>
            <a:ext cx="1413391" cy="8033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108"/>
              </a:lnSpc>
              <a:buSzPct val="100000"/>
              <a:buFont typeface="+mj-lt"/>
              <a:buAutoNum type="arabicPeriod"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Definición clara de la propuesta de valor</a:t>
            </a:r>
            <a:endParaRPr lang="en-US" sz="1318" dirty="0"/>
          </a:p>
        </p:txBody>
      </p:sp>
      <p:sp>
        <p:nvSpPr>
          <p:cNvPr id="9" name="Text 7"/>
          <p:cNvSpPr/>
          <p:nvPr/>
        </p:nvSpPr>
        <p:spPr>
          <a:xfrm>
            <a:off x="2802849" y="3953529"/>
            <a:ext cx="1413391" cy="8033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108"/>
              </a:lnSpc>
              <a:buSzPct val="100000"/>
              <a:buFont typeface="+mj-lt"/>
              <a:buAutoNum type="arabicPeriod" startAt="2"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Identificación de los segmentos de clientes objetivo</a:t>
            </a:r>
            <a:endParaRPr lang="en-US" sz="1318" dirty="0"/>
          </a:p>
        </p:txBody>
      </p:sp>
      <p:sp>
        <p:nvSpPr>
          <p:cNvPr id="10" name="Text 8"/>
          <p:cNvSpPr/>
          <p:nvPr/>
        </p:nvSpPr>
        <p:spPr>
          <a:xfrm>
            <a:off x="2802850" y="5560100"/>
            <a:ext cx="1754636" cy="10710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108"/>
              </a:lnSpc>
              <a:buSzPct val="100000"/>
              <a:buFont typeface="+mj-lt"/>
              <a:buAutoNum type="arabicPeriod" startAt="3"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de los canales de distribución y comunicación</a:t>
            </a:r>
            <a:endParaRPr lang="en-US" sz="1318" dirty="0"/>
          </a:p>
        </p:txBody>
      </p:sp>
      <p:sp>
        <p:nvSpPr>
          <p:cNvPr id="11" name="Text 9"/>
          <p:cNvSpPr/>
          <p:nvPr/>
        </p:nvSpPr>
        <p:spPr>
          <a:xfrm>
            <a:off x="4998541" y="2145211"/>
            <a:ext cx="1413391" cy="10710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108"/>
              </a:lnSpc>
              <a:buSzPct val="100000"/>
              <a:buFont typeface="+mj-lt"/>
              <a:buAutoNum type="arabicPeriod" startAt="4"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Determinación de los recursos, actividades y alianzas clave</a:t>
            </a:r>
            <a:endParaRPr lang="en-US" sz="1318" dirty="0"/>
          </a:p>
        </p:txBody>
      </p:sp>
      <p:sp>
        <p:nvSpPr>
          <p:cNvPr id="12" name="Text 10"/>
          <p:cNvSpPr/>
          <p:nvPr/>
        </p:nvSpPr>
        <p:spPr>
          <a:xfrm>
            <a:off x="5006992" y="4324315"/>
            <a:ext cx="1413391" cy="10710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108"/>
              </a:lnSpc>
              <a:buSzPct val="100000"/>
              <a:buFont typeface="+mj-lt"/>
              <a:buAutoNum type="arabicPeriod" startAt="5"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Estructuración de los costos e ingresos del modelo</a:t>
            </a:r>
            <a:endParaRPr lang="en-US" sz="1318" dirty="0"/>
          </a:p>
        </p:txBody>
      </p:sp>
      <p:sp>
        <p:nvSpPr>
          <p:cNvPr id="13" name="Text 11"/>
          <p:cNvSpPr/>
          <p:nvPr/>
        </p:nvSpPr>
        <p:spPr>
          <a:xfrm>
            <a:off x="7534394" y="1924526"/>
            <a:ext cx="1681043" cy="2614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59"/>
              </a:lnSpc>
              <a:buNone/>
            </a:pPr>
            <a:r>
              <a:rPr lang="en-US" sz="164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Ventajas</a:t>
            </a:r>
            <a:endParaRPr lang="en-US" sz="1647" dirty="0"/>
          </a:p>
        </p:txBody>
      </p:sp>
      <p:sp>
        <p:nvSpPr>
          <p:cNvPr id="14" name="Text 12"/>
          <p:cNvSpPr/>
          <p:nvPr/>
        </p:nvSpPr>
        <p:spPr>
          <a:xfrm>
            <a:off x="7534394" y="2353270"/>
            <a:ext cx="1681043" cy="26777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08"/>
              </a:lnSpc>
              <a:buNone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modelo Canvas permite visualizar de manera holística los elementos centrales de un modelo de negocio, facilitando la innovación y la identificación de oportunidades de mejora.</a:t>
            </a:r>
            <a:endParaRPr lang="en-US" sz="1318" dirty="0"/>
          </a:p>
        </p:txBody>
      </p:sp>
      <p:sp>
        <p:nvSpPr>
          <p:cNvPr id="15" name="Text 13"/>
          <p:cNvSpPr/>
          <p:nvPr/>
        </p:nvSpPr>
        <p:spPr>
          <a:xfrm>
            <a:off x="9631204" y="1924526"/>
            <a:ext cx="1681043" cy="2614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59"/>
              </a:lnSpc>
              <a:buNone/>
            </a:pPr>
            <a:r>
              <a:rPr lang="en-US" sz="1647" b="1" dirty="0">
                <a:solidFill>
                  <a:srgbClr val="333F7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Aplicación</a:t>
            </a:r>
            <a:endParaRPr lang="en-US" sz="1647" dirty="0"/>
          </a:p>
        </p:txBody>
      </p:sp>
      <p:sp>
        <p:nvSpPr>
          <p:cNvPr id="16" name="Text 14"/>
          <p:cNvSpPr/>
          <p:nvPr/>
        </p:nvSpPr>
        <p:spPr>
          <a:xfrm>
            <a:off x="9631204" y="2353270"/>
            <a:ext cx="1681043" cy="294548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08"/>
              </a:lnSpc>
              <a:buNone/>
            </a:pPr>
            <a:r>
              <a:rPr lang="en-US" sz="1318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 herramienta es ideal para desarrollar ideas innovadoras que promuevan la integración socioeconómica de personas migrantes venezolanas en Ecuador, Perú y República Dominicana.</a:t>
            </a:r>
            <a:endParaRPr lang="en-US" sz="1318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1227</Words>
  <Application>Microsoft Office PowerPoint</Application>
  <PresentationFormat>Personalizado</PresentationFormat>
  <Paragraphs>89</Paragraphs>
  <Slides>17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Unbounded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HP</cp:lastModifiedBy>
  <cp:revision>18</cp:revision>
  <dcterms:created xsi:type="dcterms:W3CDTF">2024-04-23T11:52:12Z</dcterms:created>
  <dcterms:modified xsi:type="dcterms:W3CDTF">2024-04-23T14:48:55Z</dcterms:modified>
</cp:coreProperties>
</file>